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4"/>
  </p:sldMasterIdLst>
  <p:notesMasterIdLst>
    <p:notesMasterId r:id="rId11"/>
  </p:notesMasterIdLst>
  <p:sldIdLst>
    <p:sldId id="268" r:id="rId5"/>
    <p:sldId id="266" r:id="rId6"/>
    <p:sldId id="269" r:id="rId7"/>
    <p:sldId id="271" r:id="rId8"/>
    <p:sldId id="273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CE3AF5-93F1-C097-F35C-36CA76A6CD4A}" name="Theresa Bright" initials="TB" userId="S::tbright@sbh4all.org::e6346be8-9de3-499a-8fa8-53ba884717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04A4D-BE73-41D7-A17B-812A1C90CD27}" v="1" dt="2023-05-23T15:50:10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36"/>
  </p:normalViewPr>
  <p:slideViewPr>
    <p:cSldViewPr snapToGrid="0" snapToObjects="1">
      <p:cViewPr varScale="1">
        <p:scale>
          <a:sx n="103" d="100"/>
          <a:sy n="103" d="100"/>
        </p:scale>
        <p:origin x="8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C0CEA-4402-E340-830C-DBDE7D13D49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7B405-BDA3-8C41-B4AC-6DD191B67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3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7B405-BDA3-8C41-B4AC-6DD191B67F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8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7B405-BDA3-8C41-B4AC-6DD191B67F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58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7B405-BDA3-8C41-B4AC-6DD191B67F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59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 Column: Title |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C0126-F562-E24B-A688-640AB6B6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38" y="1140430"/>
            <a:ext cx="4027470" cy="924181"/>
          </a:xfrm>
        </p:spPr>
        <p:txBody>
          <a:bodyPr anchor="b">
            <a:noAutofit/>
          </a:bodyPr>
          <a:lstStyle>
            <a:lvl1pPr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12CE7-A928-9942-9B88-89F234176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175" y="2064612"/>
            <a:ext cx="6411073" cy="3796437"/>
          </a:xfrm>
        </p:spPr>
        <p:txBody>
          <a:bodyPr>
            <a:noAutofit/>
          </a:bodyPr>
          <a:lstStyle>
            <a:lvl1pPr marL="0" indent="0" rtl="0">
              <a:lnSpc>
                <a:spcPct val="90000"/>
              </a:lnSpc>
              <a:spcAft>
                <a:spcPts val="0"/>
              </a:spcAft>
              <a:buNone/>
              <a:defRPr sz="1800"/>
            </a:lvl1pPr>
            <a:lvl2pPr marL="742950" indent="-285750" algn="l" rtl="0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EFC47-87C2-5849-A110-4194DFA2F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2338" y="2147298"/>
            <a:ext cx="4027470" cy="1288915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9BD3C-BFDF-7D42-A409-5365F895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7624" y="6173787"/>
            <a:ext cx="987176" cy="365125"/>
          </a:xfrm>
        </p:spPr>
        <p:txBody>
          <a:bodyPr/>
          <a:lstStyle>
            <a:lvl1pPr>
              <a:defRPr sz="900">
                <a:solidFill>
                  <a:schemeClr val="accent3"/>
                </a:solidFill>
              </a:defRPr>
            </a:lvl1pPr>
          </a:lstStyle>
          <a:p>
            <a:fld id="{C46A5634-F45F-4C4E-AF2A-8C98C584511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87CDB6-ACE2-604C-A39E-DFDBD9AFF7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00" y="6428071"/>
            <a:ext cx="12179300" cy="457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DCEC79-2121-3C49-A3EA-3A0AA40F1002}"/>
              </a:ext>
            </a:extLst>
          </p:cNvPr>
          <p:cNvSpPr/>
          <p:nvPr userDrawn="1"/>
        </p:nvSpPr>
        <p:spPr>
          <a:xfrm>
            <a:off x="12001995" y="0"/>
            <a:ext cx="1900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D12AD93-F53F-F04C-B282-522B907F95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9303" y="5789042"/>
            <a:ext cx="749870" cy="74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85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Title and Content | 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01A3A23-72CA-5944-AC52-CB1F9EDB6F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676900" cy="685165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C0126-F562-E24B-A688-640AB6B6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37" y="1137370"/>
            <a:ext cx="5167901" cy="623018"/>
          </a:xfrm>
        </p:spPr>
        <p:txBody>
          <a:bodyPr anchor="t" anchorCtr="0">
            <a:noAutofit/>
          </a:bodyPr>
          <a:lstStyle>
            <a:lvl1pPr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12CE7-A928-9942-9B88-89F234176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37" y="2517169"/>
            <a:ext cx="5167901" cy="3203461"/>
          </a:xfrm>
        </p:spPr>
        <p:txBody>
          <a:bodyPr>
            <a:noAutofit/>
          </a:bodyPr>
          <a:lstStyle>
            <a:lvl1pPr marL="0" indent="0" rtl="0">
              <a:lnSpc>
                <a:spcPct val="90000"/>
              </a:lnSpc>
              <a:spcAft>
                <a:spcPts val="0"/>
              </a:spcAft>
              <a:buNone/>
              <a:defRPr sz="1800"/>
            </a:lvl1pPr>
            <a:lvl2pPr marL="742950" indent="-285750" algn="l" rtl="0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EFC47-87C2-5849-A110-4194DFA2F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2337" y="1828800"/>
            <a:ext cx="5167901" cy="400692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9BD3C-BFDF-7D42-A409-5365F895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7624" y="6173787"/>
            <a:ext cx="987176" cy="365125"/>
          </a:xfrm>
        </p:spPr>
        <p:txBody>
          <a:bodyPr/>
          <a:lstStyle>
            <a:lvl1pPr>
              <a:defRPr sz="900">
                <a:solidFill>
                  <a:schemeClr val="accent4"/>
                </a:solidFill>
              </a:defRPr>
            </a:lvl1pPr>
          </a:lstStyle>
          <a:p>
            <a:fld id="{C46A5634-F45F-4C4E-AF2A-8C98C5845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DCEC79-2121-3C49-A3EA-3A0AA40F1002}"/>
              </a:ext>
            </a:extLst>
          </p:cNvPr>
          <p:cNvSpPr/>
          <p:nvPr userDrawn="1"/>
        </p:nvSpPr>
        <p:spPr>
          <a:xfrm>
            <a:off x="12001995" y="0"/>
            <a:ext cx="1900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D12AD93-F53F-F04C-B282-522B907F95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303" y="5789042"/>
            <a:ext cx="749870" cy="7498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E394CD-D65D-7547-B2FD-8A3810CAAB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67400" y="6350"/>
            <a:ext cx="457200" cy="684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4329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 Column: Title | Content on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C43A9E-CD0C-1341-A0D6-BCFAE7E16076}"/>
              </a:ext>
            </a:extLst>
          </p:cNvPr>
          <p:cNvSpPr/>
          <p:nvPr userDrawn="1"/>
        </p:nvSpPr>
        <p:spPr>
          <a:xfrm>
            <a:off x="6248400" y="0"/>
            <a:ext cx="5943600" cy="6871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C0126-F562-E24B-A688-640AB6B6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37" y="1137373"/>
            <a:ext cx="5167901" cy="588686"/>
          </a:xfrm>
        </p:spPr>
        <p:txBody>
          <a:bodyPr anchor="t" anchorCtr="0">
            <a:noAutofit/>
          </a:bodyPr>
          <a:lstStyle>
            <a:lvl1pPr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12CE7-A928-9942-9B88-89F234176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1762" y="1839073"/>
            <a:ext cx="5173039" cy="4140487"/>
          </a:xfrm>
        </p:spPr>
        <p:txBody>
          <a:bodyPr>
            <a:noAutofit/>
          </a:bodyPr>
          <a:lstStyle>
            <a:lvl1pPr marL="0" indent="0" rtl="0">
              <a:lnSpc>
                <a:spcPct val="90000"/>
              </a:lnSpc>
              <a:spcAft>
                <a:spcPts val="0"/>
              </a:spcAft>
              <a:buNone/>
              <a:defRPr sz="1800"/>
            </a:lvl1pPr>
            <a:lvl2pPr marL="742950" indent="-285750" algn="l" rtl="0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EFC47-87C2-5849-A110-4194DFA2F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2337" y="1839073"/>
            <a:ext cx="5167901" cy="667821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9BD3C-BFDF-7D42-A409-5365F895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7624" y="6173787"/>
            <a:ext cx="987176" cy="365125"/>
          </a:xfrm>
        </p:spPr>
        <p:txBody>
          <a:bodyPr/>
          <a:lstStyle>
            <a:lvl1pPr>
              <a:defRPr sz="900">
                <a:solidFill>
                  <a:schemeClr val="accent4"/>
                </a:solidFill>
              </a:defRPr>
            </a:lvl1pPr>
          </a:lstStyle>
          <a:p>
            <a:fld id="{C46A5634-F45F-4C4E-AF2A-8C98C5845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DCEC79-2121-3C49-A3EA-3A0AA40F1002}"/>
              </a:ext>
            </a:extLst>
          </p:cNvPr>
          <p:cNvSpPr/>
          <p:nvPr userDrawn="1"/>
        </p:nvSpPr>
        <p:spPr>
          <a:xfrm>
            <a:off x="12001995" y="0"/>
            <a:ext cx="1900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D12AD93-F53F-F04C-B282-522B907F95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303" y="5789042"/>
            <a:ext cx="749870" cy="7498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E394CD-D65D-7547-B2FD-8A3810CAAB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67400" y="6350"/>
            <a:ext cx="457200" cy="684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8826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lumn: Content |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3E2E-66F9-674B-B13E-F1EE966C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130157"/>
            <a:ext cx="10515600" cy="560531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BD0E9-72F1-2D47-8C49-93C6A7558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1939781"/>
            <a:ext cx="5419619" cy="437868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3935A-9DCD-4E45-AD78-AFBD65FB5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" y="2505075"/>
            <a:ext cx="5419619" cy="32099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 marL="742950" indent="-285750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  <a:latin typeface="+mn-lt"/>
              </a:defRPr>
            </a:lvl4pPr>
            <a:lvl5pPr marL="1828800" indent="0">
              <a:buNone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3FB2B0-8227-9748-96AB-1FD5DB7CB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5181" y="1939782"/>
            <a:ext cx="5253520" cy="437868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42989-23BC-BC4C-B8BF-04DA188A0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5181" y="2505075"/>
            <a:ext cx="5253519" cy="32099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 marL="742950" indent="-285750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  <a:latin typeface="+mn-lt"/>
              </a:defRPr>
            </a:lvl4pPr>
            <a:lvl5pPr marL="1828800" indent="0">
              <a:buNone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79529-2281-164F-BAAA-D3D47556B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5124" y="6163977"/>
            <a:ext cx="1049676" cy="365125"/>
          </a:xfrm>
        </p:spPr>
        <p:txBody>
          <a:bodyPr/>
          <a:lstStyle>
            <a:lvl1pPr>
              <a:defRPr sz="900">
                <a:solidFill>
                  <a:schemeClr val="accent3"/>
                </a:solidFill>
              </a:defRPr>
            </a:lvl1pPr>
          </a:lstStyle>
          <a:p>
            <a:fld id="{C46A5634-F45F-4C4E-AF2A-8C98C5845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5226FF-1474-C445-B929-D68D16DBF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00" y="6428071"/>
            <a:ext cx="12179300" cy="457200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BEAAF5F7-24D2-8E4F-83E1-63C3AFE1EF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9303" y="5789042"/>
            <a:ext cx="749870" cy="74987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5AE9CC9-C237-5240-B6A3-4247C204EB57}"/>
              </a:ext>
            </a:extLst>
          </p:cNvPr>
          <p:cNvSpPr/>
          <p:nvPr userDrawn="1"/>
        </p:nvSpPr>
        <p:spPr>
          <a:xfrm>
            <a:off x="12001995" y="0"/>
            <a:ext cx="1900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2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: Content with Dotted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8675-317C-5D40-A473-274E521A9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0706" y="1150705"/>
            <a:ext cx="9904286" cy="523983"/>
          </a:xfrm>
        </p:spPr>
        <p:txBody>
          <a:bodyPr anchor="b"/>
          <a:lstStyle>
            <a:lvl1pPr algn="ctr"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703C2C-24F2-5F4F-B322-B7D5EE255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0706" y="1797978"/>
            <a:ext cx="9904286" cy="457200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97654-D269-DB4D-B02F-BD3C0B26C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5266" y="6163977"/>
            <a:ext cx="669533" cy="365125"/>
          </a:xfrm>
        </p:spPr>
        <p:txBody>
          <a:bodyPr/>
          <a:lstStyle>
            <a:lvl1pPr>
              <a:defRPr sz="900">
                <a:solidFill>
                  <a:schemeClr val="accent3"/>
                </a:solidFill>
              </a:defRPr>
            </a:lvl1pPr>
          </a:lstStyle>
          <a:p>
            <a:fld id="{C46A5634-F45F-4C4E-AF2A-8C98C5845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F27267-DA04-F14D-9670-7177265FA6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00" y="6428071"/>
            <a:ext cx="12179300" cy="457200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421C91B-5A27-8C44-B304-01380273F6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9303" y="5789042"/>
            <a:ext cx="749870" cy="74987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2FB813-1426-D840-9083-BD9F9E069B0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50706" y="2398426"/>
            <a:ext cx="9904286" cy="3308870"/>
          </a:xfrm>
        </p:spPr>
        <p:txBody>
          <a:bodyPr>
            <a:noAutofit/>
          </a:bodyPr>
          <a:lstStyle>
            <a:lvl1pPr marL="285750" indent="-285750" algn="ctr" rtl="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1pPr>
            <a:lvl2pPr marL="742950" indent="-285750" algn="ctr" rtl="0">
              <a:lnSpc>
                <a:spcPts val="2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F46A08-56C2-474C-B312-32A7D12942CA}"/>
              </a:ext>
            </a:extLst>
          </p:cNvPr>
          <p:cNvSpPr/>
          <p:nvPr userDrawn="1"/>
        </p:nvSpPr>
        <p:spPr>
          <a:xfrm>
            <a:off x="12001995" y="0"/>
            <a:ext cx="1900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6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: Content with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8675-317C-5D40-A473-274E521A9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995" y="1150705"/>
            <a:ext cx="9996093" cy="523983"/>
          </a:xfrm>
        </p:spPr>
        <p:txBody>
          <a:bodyPr anchor="b"/>
          <a:lstStyle>
            <a:lvl1pPr algn="ctr"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703C2C-24F2-5F4F-B322-B7D5EE255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9995" y="1797978"/>
            <a:ext cx="9996093" cy="457200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97654-D269-DB4D-B02F-BD3C0B26C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5266" y="6163977"/>
            <a:ext cx="669533" cy="365125"/>
          </a:xfrm>
        </p:spPr>
        <p:txBody>
          <a:bodyPr/>
          <a:lstStyle>
            <a:lvl1pPr>
              <a:defRPr sz="900">
                <a:solidFill>
                  <a:schemeClr val="accent3"/>
                </a:solidFill>
              </a:defRPr>
            </a:lvl1pPr>
          </a:lstStyle>
          <a:p>
            <a:fld id="{C46A5634-F45F-4C4E-AF2A-8C98C5845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421C91B-5A27-8C44-B304-01380273F6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303" y="5789042"/>
            <a:ext cx="749870" cy="74987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2FB813-1426-D840-9083-BD9F9E069B0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99995" y="2398426"/>
            <a:ext cx="9996093" cy="4002374"/>
          </a:xfrm>
        </p:spPr>
        <p:txBody>
          <a:bodyPr>
            <a:noAutofit/>
          </a:bodyPr>
          <a:lstStyle>
            <a:lvl1pPr marL="285750" indent="-285750" algn="ctr" rtl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1pPr>
            <a:lvl2pPr marL="742950" indent="-285750" algn="ctr" rtl="0">
              <a:lnSpc>
                <a:spcPts val="2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C4DBB6-2F19-E943-A9E0-97C221380701}"/>
              </a:ext>
            </a:extLst>
          </p:cNvPr>
          <p:cNvSpPr/>
          <p:nvPr userDrawn="1"/>
        </p:nvSpPr>
        <p:spPr>
          <a:xfrm>
            <a:off x="12001995" y="0"/>
            <a:ext cx="1900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: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97654-D269-DB4D-B02F-BD3C0B26C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5266" y="6163977"/>
            <a:ext cx="669533" cy="365125"/>
          </a:xfrm>
        </p:spPr>
        <p:txBody>
          <a:bodyPr/>
          <a:lstStyle>
            <a:lvl1pPr>
              <a:defRPr sz="900">
                <a:solidFill>
                  <a:schemeClr val="accent3"/>
                </a:solidFill>
              </a:defRPr>
            </a:lvl1pPr>
          </a:lstStyle>
          <a:p>
            <a:fld id="{C46A5634-F45F-4C4E-AF2A-8C98C5845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421C91B-5A27-8C44-B304-01380273F6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303" y="5789042"/>
            <a:ext cx="749870" cy="74987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2FB813-1426-D840-9083-BD9F9E069B0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69173" y="914401"/>
            <a:ext cx="9996093" cy="4874642"/>
          </a:xfrm>
        </p:spPr>
        <p:txBody>
          <a:bodyPr>
            <a:noAutofit/>
          </a:bodyPr>
          <a:lstStyle>
            <a:lvl1pPr marL="0" indent="0" algn="ctr" rtl="0">
              <a:lnSpc>
                <a:spcPts val="2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1800"/>
            </a:lvl1pPr>
            <a:lvl2pPr marL="742950" indent="-285750" algn="ctr" rtl="0">
              <a:lnSpc>
                <a:spcPts val="2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A6910F-52A1-194E-A068-5CF3FA6CDD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0" y="6428071"/>
            <a:ext cx="12179300" cy="457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2C4DBB6-2F19-E943-A9E0-97C221380701}"/>
              </a:ext>
            </a:extLst>
          </p:cNvPr>
          <p:cNvSpPr/>
          <p:nvPr userDrawn="1"/>
        </p:nvSpPr>
        <p:spPr>
          <a:xfrm>
            <a:off x="12001995" y="0"/>
            <a:ext cx="1900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4C4F4C-65CC-AE46-97E4-8FAEAA95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0AFF5-168E-DC45-9E4A-941BC0347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BC5B3-5560-9145-9FA2-CCA54D578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A5634-F45F-4C4E-AF2A-8C98C584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6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8" r:id="rId2"/>
    <p:sldLayoutId id="2147483669" r:id="rId3"/>
    <p:sldLayoutId id="2147483661" r:id="rId4"/>
    <p:sldLayoutId id="2147483657" r:id="rId5"/>
    <p:sldLayoutId id="2147483670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0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7392" userDrawn="1">
          <p15:clr>
            <a:srgbClr val="F26B43"/>
          </p15:clr>
        </p15:guide>
        <p15:guide id="5" orient="horz" pos="4032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B398148-AAB0-B6A3-AF16-F7F578F65A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857" y="541105"/>
            <a:ext cx="9904286" cy="523983"/>
          </a:xfrm>
        </p:spPr>
        <p:txBody>
          <a:bodyPr>
            <a:noAutofit/>
          </a:bodyPr>
          <a:lstStyle/>
          <a:p>
            <a:r>
              <a:rPr lang="en-US" sz="4400" dirty="0"/>
              <a:t>Introduction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DD8EBA7-D847-1618-ED64-763BB23DE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857" y="1069100"/>
            <a:ext cx="9904286" cy="457200"/>
          </a:xfrm>
        </p:spPr>
        <p:txBody>
          <a:bodyPr/>
          <a:lstStyle/>
          <a:p>
            <a:r>
              <a:rPr lang="en-US" dirty="0"/>
              <a:t>[Organization Name]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4089AD9-FCD2-206C-057C-B3D4170F5F0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50706" y="2032666"/>
            <a:ext cx="6985588" cy="3308870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dirty="0"/>
              <a:t>Provide a brief background on your organization and funded sites. Include information about years of experience in SBHCs and available services. </a:t>
            </a:r>
          </a:p>
          <a:p>
            <a:pPr marL="0" indent="0" algn="l">
              <a:buNone/>
            </a:pPr>
            <a:r>
              <a:rPr lang="en-US" sz="2400" dirty="0"/>
              <a:t>(1 minute)</a:t>
            </a:r>
          </a:p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endParaRPr lang="en-US" sz="240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8A7F07B5-716C-C2A4-5D5F-37E19C7F8467}"/>
              </a:ext>
            </a:extLst>
          </p:cNvPr>
          <p:cNvSpPr/>
          <p:nvPr/>
        </p:nvSpPr>
        <p:spPr>
          <a:xfrm rot="5400000">
            <a:off x="6914446" y="2825307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315627B1-20B0-2E0D-B001-1B4408D7AA03}"/>
              </a:ext>
            </a:extLst>
          </p:cNvPr>
          <p:cNvSpPr txBox="1">
            <a:spLocks/>
          </p:cNvSpPr>
          <p:nvPr/>
        </p:nvSpPr>
        <p:spPr>
          <a:xfrm>
            <a:off x="7855953" y="3099405"/>
            <a:ext cx="3376494" cy="1288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0" dirty="0">
                <a:solidFill>
                  <a:schemeClr val="tx1"/>
                </a:solidFill>
              </a:rPr>
              <a:t>Picture (organization/site pictures)</a:t>
            </a:r>
          </a:p>
          <a:p>
            <a:pPr algn="ctr"/>
            <a:endParaRPr lang="en-US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772D964F-3175-7739-4EF2-FDC24ED72DE4}"/>
              </a:ext>
            </a:extLst>
          </p:cNvPr>
          <p:cNvSpPr/>
          <p:nvPr/>
        </p:nvSpPr>
        <p:spPr>
          <a:xfrm rot="16200000">
            <a:off x="8677126" y="2768545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45DDA-FB2C-6AAA-1ADA-262E4B06CC32}"/>
              </a:ext>
            </a:extLst>
          </p:cNvPr>
          <p:cNvSpPr txBox="1"/>
          <p:nvPr/>
        </p:nvSpPr>
        <p:spPr>
          <a:xfrm>
            <a:off x="1072243" y="5717496"/>
            <a:ext cx="98632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2"/>
                </a:solidFill>
              </a:rPr>
              <a:t>[This can be done on your organization’s slide template]</a:t>
            </a:r>
          </a:p>
        </p:txBody>
      </p:sp>
    </p:spTree>
    <p:extLst>
      <p:ext uri="{BB962C8B-B14F-4D97-AF65-F5344CB8AC3E}">
        <p14:creationId xmlns:p14="http://schemas.microsoft.com/office/powerpoint/2010/main" val="221316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609CC7-4A65-304D-9D62-E984615A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458" y="623511"/>
            <a:ext cx="4027470" cy="924181"/>
          </a:xfrm>
        </p:spPr>
        <p:txBody>
          <a:bodyPr/>
          <a:lstStyle/>
          <a:p>
            <a:pPr algn="ctr"/>
            <a:r>
              <a:rPr lang="en-US" sz="4400" dirty="0"/>
              <a:t>Impact of Grant Funding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969D4D-BC93-5B49-B755-81B184F9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557" y="1801001"/>
            <a:ext cx="5219272" cy="3796437"/>
          </a:xfrm>
        </p:spPr>
        <p:txBody>
          <a:bodyPr/>
          <a:lstStyle/>
          <a:p>
            <a:r>
              <a:rPr lang="en-US" dirty="0"/>
              <a:t>Describe</a:t>
            </a:r>
            <a:r>
              <a:rPr lang="en-US" sz="1800" dirty="0"/>
              <a:t> what this funding is being used for (new SBHC, SBHC expansion, equipment, etc.) and how this will positively impact the target population</a:t>
            </a:r>
          </a:p>
          <a:p>
            <a:pPr marL="0" indent="0">
              <a:buNone/>
            </a:pPr>
            <a:r>
              <a:rPr lang="en-US" sz="1800" dirty="0"/>
              <a:t>(1 minute)</a:t>
            </a:r>
          </a:p>
          <a:p>
            <a:endParaRPr lang="en-US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C8D83D41-5A6E-A646-6BDA-282C1CE99B57}"/>
              </a:ext>
            </a:extLst>
          </p:cNvPr>
          <p:cNvSpPr/>
          <p:nvPr/>
        </p:nvSpPr>
        <p:spPr>
          <a:xfrm rot="5400000">
            <a:off x="-361568" y="2612804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626FE6EA-B394-7016-C618-E761847E456B}"/>
              </a:ext>
            </a:extLst>
          </p:cNvPr>
          <p:cNvSpPr/>
          <p:nvPr/>
        </p:nvSpPr>
        <p:spPr>
          <a:xfrm rot="16200000">
            <a:off x="2070719" y="2612805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3ABFBA37-7E29-E2AC-9CC6-9FBF36B59B6F}"/>
              </a:ext>
            </a:extLst>
          </p:cNvPr>
          <p:cNvSpPr txBox="1">
            <a:spLocks/>
          </p:cNvSpPr>
          <p:nvPr/>
        </p:nvSpPr>
        <p:spPr>
          <a:xfrm>
            <a:off x="911814" y="2784541"/>
            <a:ext cx="3376494" cy="1288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0" dirty="0">
                <a:solidFill>
                  <a:schemeClr val="tx1"/>
                </a:solidFill>
              </a:rPr>
              <a:t>Picture (organization/site pictures)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8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609CC7-4A65-304D-9D62-E984615A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214" y="957563"/>
            <a:ext cx="5592136" cy="924181"/>
          </a:xfrm>
        </p:spPr>
        <p:txBody>
          <a:bodyPr/>
          <a:lstStyle/>
          <a:p>
            <a:pPr algn="ctr"/>
            <a:r>
              <a:rPr lang="en-US" sz="4400" dirty="0"/>
              <a:t>Innovative Practices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969D4D-BC93-5B49-B755-81B184F9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044" y="2158250"/>
            <a:ext cx="5219272" cy="37964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Describe practices adopted to implement the plan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(1 minute) </a:t>
            </a:r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A4B84485-A627-2D27-0E19-02572BB6628D}"/>
              </a:ext>
            </a:extLst>
          </p:cNvPr>
          <p:cNvSpPr/>
          <p:nvPr/>
        </p:nvSpPr>
        <p:spPr>
          <a:xfrm rot="5400000">
            <a:off x="6865789" y="2510444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5C4247AD-7E4D-3017-9CBB-F04638860360}"/>
              </a:ext>
            </a:extLst>
          </p:cNvPr>
          <p:cNvSpPr/>
          <p:nvPr/>
        </p:nvSpPr>
        <p:spPr>
          <a:xfrm rot="16200000">
            <a:off x="8705376" y="2510442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026B05D-2999-B601-F770-9B30DFA10589}"/>
              </a:ext>
            </a:extLst>
          </p:cNvPr>
          <p:cNvSpPr txBox="1">
            <a:spLocks/>
          </p:cNvSpPr>
          <p:nvPr/>
        </p:nvSpPr>
        <p:spPr>
          <a:xfrm>
            <a:off x="7660902" y="2622617"/>
            <a:ext cx="3376494" cy="1288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0" dirty="0">
                <a:solidFill>
                  <a:schemeClr val="tx1"/>
                </a:solidFill>
              </a:rPr>
              <a:t>Picture (organization/site pictures)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3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609CC7-4A65-304D-9D62-E984615A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458" y="623511"/>
            <a:ext cx="4027470" cy="924181"/>
          </a:xfrm>
        </p:spPr>
        <p:txBody>
          <a:bodyPr/>
          <a:lstStyle/>
          <a:p>
            <a:pPr algn="ctr"/>
            <a:r>
              <a:rPr lang="en-US" sz="4400" dirty="0"/>
              <a:t>Guidance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969D4D-BC93-5B49-B755-81B184F9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557" y="1722624"/>
            <a:ext cx="5219272" cy="3796437"/>
          </a:xfrm>
        </p:spPr>
        <p:txBody>
          <a:bodyPr/>
          <a:lstStyle/>
          <a:p>
            <a:pPr indent="-285750"/>
            <a:r>
              <a:rPr lang="en-US" dirty="0"/>
              <a:t>What advice do you have for others who may want to do something similar (what do you wish you knew/what you would change – if anything)?</a:t>
            </a:r>
          </a:p>
          <a:p>
            <a:pPr indent="-285750"/>
            <a:r>
              <a:rPr lang="en-US" dirty="0"/>
              <a:t>(2 minutes)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3013E9-3054-C342-861B-D23C0B4CE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814" y="2784542"/>
            <a:ext cx="3376494" cy="1288915"/>
          </a:xfrm>
        </p:spPr>
        <p:txBody>
          <a:bodyPr/>
          <a:lstStyle/>
          <a:p>
            <a:pPr algn="ctr"/>
            <a:r>
              <a:rPr lang="en-US" sz="2800" b="0" dirty="0">
                <a:solidFill>
                  <a:schemeClr val="tx1"/>
                </a:solidFill>
              </a:rPr>
              <a:t>Picture (organization/site pictures)</a:t>
            </a:r>
          </a:p>
          <a:p>
            <a:pPr algn="ctr"/>
            <a:endParaRPr lang="en-US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03086584-A9D2-A00D-B121-6C7C0828E150}"/>
              </a:ext>
            </a:extLst>
          </p:cNvPr>
          <p:cNvSpPr/>
          <p:nvPr/>
        </p:nvSpPr>
        <p:spPr>
          <a:xfrm rot="5400000">
            <a:off x="-458463" y="2612805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7C3CE8A6-B192-706C-8D97-AA5AADE6B6BC}"/>
              </a:ext>
            </a:extLst>
          </p:cNvPr>
          <p:cNvSpPr/>
          <p:nvPr/>
        </p:nvSpPr>
        <p:spPr>
          <a:xfrm rot="16200000">
            <a:off x="2034033" y="2612804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7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609CC7-4A65-304D-9D62-E984615A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458" y="623511"/>
            <a:ext cx="4027470" cy="924181"/>
          </a:xfrm>
        </p:spPr>
        <p:txBody>
          <a:bodyPr/>
          <a:lstStyle/>
          <a:p>
            <a:pPr algn="ctr"/>
            <a:r>
              <a:rPr lang="en-US" sz="4400" dirty="0"/>
              <a:t>Peer Input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969D4D-BC93-5B49-B755-81B184F9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557" y="1722624"/>
            <a:ext cx="5219272" cy="3796437"/>
          </a:xfrm>
        </p:spPr>
        <p:txBody>
          <a:bodyPr/>
          <a:lstStyle/>
          <a:p>
            <a:pPr indent="-285750"/>
            <a:r>
              <a:rPr lang="en-US"/>
              <a:t>(Optional</a:t>
            </a:r>
            <a:r>
              <a:rPr lang="en-US" dirty="0"/>
              <a:t>) Share a practice, resource, program, etc. that you would like to receive feedback on.</a:t>
            </a:r>
          </a:p>
          <a:p>
            <a:pPr indent="-285750"/>
            <a:r>
              <a:rPr lang="en-US" dirty="0"/>
              <a:t>(2 minutes)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3013E9-3054-C342-861B-D23C0B4CE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814" y="2784542"/>
            <a:ext cx="3376494" cy="1288915"/>
          </a:xfrm>
        </p:spPr>
        <p:txBody>
          <a:bodyPr/>
          <a:lstStyle/>
          <a:p>
            <a:pPr algn="ctr"/>
            <a:r>
              <a:rPr lang="en-US" sz="2800" b="0" dirty="0">
                <a:solidFill>
                  <a:schemeClr val="tx1"/>
                </a:solidFill>
              </a:rPr>
              <a:t>Picture (organization/site pictures)</a:t>
            </a:r>
          </a:p>
          <a:p>
            <a:pPr algn="ctr"/>
            <a:endParaRPr lang="en-US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03086584-A9D2-A00D-B121-6C7C0828E150}"/>
              </a:ext>
            </a:extLst>
          </p:cNvPr>
          <p:cNvSpPr/>
          <p:nvPr/>
        </p:nvSpPr>
        <p:spPr>
          <a:xfrm rot="5400000">
            <a:off x="-458463" y="2612805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7C3CE8A6-B192-706C-8D97-AA5AADE6B6BC}"/>
              </a:ext>
            </a:extLst>
          </p:cNvPr>
          <p:cNvSpPr/>
          <p:nvPr/>
        </p:nvSpPr>
        <p:spPr>
          <a:xfrm rot="16200000">
            <a:off x="2034033" y="2612804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0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609CC7-4A65-304D-9D62-E984615A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510" y="655687"/>
            <a:ext cx="5911359" cy="924181"/>
          </a:xfrm>
        </p:spPr>
        <p:txBody>
          <a:bodyPr/>
          <a:lstStyle/>
          <a:p>
            <a:pPr algn="ctr"/>
            <a:r>
              <a:rPr lang="en-US" sz="4400" dirty="0"/>
              <a:t>Resources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969D4D-BC93-5B49-B755-81B184F9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553" y="2104853"/>
            <a:ext cx="5219272" cy="1860722"/>
          </a:xfrm>
        </p:spPr>
        <p:txBody>
          <a:bodyPr/>
          <a:lstStyle/>
          <a:p>
            <a:pPr indent="-285750"/>
            <a:r>
              <a:rPr lang="en-US" dirty="0"/>
              <a:t>What resources can you share?</a:t>
            </a:r>
          </a:p>
          <a:p>
            <a:pPr indent="-285750"/>
            <a:r>
              <a:rPr lang="en-US" dirty="0"/>
              <a:t>(1 minute)</a:t>
            </a:r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A6AC21DF-F0D7-413D-9350-71BB1F7EA7C8}"/>
              </a:ext>
            </a:extLst>
          </p:cNvPr>
          <p:cNvSpPr/>
          <p:nvPr/>
        </p:nvSpPr>
        <p:spPr>
          <a:xfrm rot="5400000">
            <a:off x="6488961" y="2767620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95E1EB53-22FF-1E26-DBD2-FFDD9EBC7204}"/>
              </a:ext>
            </a:extLst>
          </p:cNvPr>
          <p:cNvSpPr/>
          <p:nvPr/>
        </p:nvSpPr>
        <p:spPr>
          <a:xfrm rot="16200000">
            <a:off x="8372975" y="2767620"/>
            <a:ext cx="3422394" cy="1837113"/>
          </a:xfrm>
          <a:prstGeom prst="corner">
            <a:avLst>
              <a:gd name="adj1" fmla="val 11451"/>
              <a:gd name="adj2" fmla="val 11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4DA3E5-E1C6-F0E2-E812-7C8590306FD0}"/>
              </a:ext>
            </a:extLst>
          </p:cNvPr>
          <p:cNvSpPr txBox="1"/>
          <p:nvPr/>
        </p:nvSpPr>
        <p:spPr>
          <a:xfrm>
            <a:off x="802553" y="4492309"/>
            <a:ext cx="4732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Contact Information:</a:t>
            </a:r>
          </a:p>
          <a:p>
            <a:r>
              <a:rPr lang="en-US" dirty="0">
                <a:solidFill>
                  <a:schemeClr val="tx2"/>
                </a:solidFill>
              </a:rPr>
              <a:t>[Contact Name]</a:t>
            </a:r>
          </a:p>
          <a:p>
            <a:r>
              <a:rPr lang="en-US" dirty="0">
                <a:solidFill>
                  <a:schemeClr val="tx2"/>
                </a:solidFill>
              </a:rPr>
              <a:t>[Contact Email]</a:t>
            </a:r>
          </a:p>
          <a:p>
            <a:r>
              <a:rPr lang="en-US" dirty="0">
                <a:solidFill>
                  <a:schemeClr val="tx2"/>
                </a:solidFill>
              </a:rPr>
              <a:t>[Contact Phone Number]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75652C10-0225-0382-20B5-BB73AA44A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28501" y="2784475"/>
            <a:ext cx="3580428" cy="1289050"/>
          </a:xfrm>
        </p:spPr>
        <p:txBody>
          <a:bodyPr/>
          <a:lstStyle/>
          <a:p>
            <a:pPr algn="ctr"/>
            <a:r>
              <a:rPr lang="en-US" sz="2800" b="0" dirty="0">
                <a:solidFill>
                  <a:schemeClr val="tx1"/>
                </a:solidFill>
              </a:rPr>
              <a:t>Picture (organization/site pictures)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5568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56">
      <a:dk1>
        <a:srgbClr val="023A4B"/>
      </a:dk1>
      <a:lt1>
        <a:srgbClr val="4FB080"/>
      </a:lt1>
      <a:dk2>
        <a:srgbClr val="D33447"/>
      </a:dk2>
      <a:lt2>
        <a:srgbClr val="DAD0C1"/>
      </a:lt2>
      <a:accent1>
        <a:srgbClr val="8A328A"/>
      </a:accent1>
      <a:accent2>
        <a:srgbClr val="64ABC7"/>
      </a:accent2>
      <a:accent3>
        <a:srgbClr val="43464B"/>
      </a:accent3>
      <a:accent4>
        <a:srgbClr val="FFFFFF"/>
      </a:accent4>
      <a:accent5>
        <a:srgbClr val="64ABC7"/>
      </a:accent5>
      <a:accent6>
        <a:srgbClr val="8A328A"/>
      </a:accent6>
      <a:hlink>
        <a:srgbClr val="4FB080"/>
      </a:hlink>
      <a:folHlink>
        <a:srgbClr val="41704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E0742B-06F1-4454-8610-15F11E1EDB70}" vid="{E63EEE8B-458F-49F8-8A63-00C32E7911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D4BD801948DA4FBDF88B7D8DEB0DB6" ma:contentTypeVersion="12" ma:contentTypeDescription="Create a new document." ma:contentTypeScope="" ma:versionID="f6f83e20f185137d317f6cc753974fe6">
  <xsd:schema xmlns:xsd="http://www.w3.org/2001/XMLSchema" xmlns:xs="http://www.w3.org/2001/XMLSchema" xmlns:p="http://schemas.microsoft.com/office/2006/metadata/properties" xmlns:ns2="f71e83d2-81d2-4458-99bb-b399958251a6" xmlns:ns3="44bb1c3a-bde9-4207-8442-14e63c50d665" targetNamespace="http://schemas.microsoft.com/office/2006/metadata/properties" ma:root="true" ma:fieldsID="180d085a25e0ebb76615d2e25fe2fca5" ns2:_="" ns3:_="">
    <xsd:import namespace="f71e83d2-81d2-4458-99bb-b399958251a6"/>
    <xsd:import namespace="44bb1c3a-bde9-4207-8442-14e63c50d6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1e83d2-81d2-4458-99bb-b399958251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3484027-9e01-41b4-8932-7c04efbf78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b1c3a-bde9-4207-8442-14e63c50d66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9caca4f-fa30-4d95-a30d-76906bc9ffe2}" ma:internalName="TaxCatchAll" ma:showField="CatchAllData" ma:web="44bb1c3a-bde9-4207-8442-14e63c50d6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71e83d2-81d2-4458-99bb-b399958251a6">
      <Terms xmlns="http://schemas.microsoft.com/office/infopath/2007/PartnerControls"/>
    </lcf76f155ced4ddcb4097134ff3c332f>
    <TaxCatchAll xmlns="44bb1c3a-bde9-4207-8442-14e63c50d66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D5B54E-118E-4C25-9EDE-103AA0566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1e83d2-81d2-4458-99bb-b399958251a6"/>
    <ds:schemaRef ds:uri="44bb1c3a-bde9-4207-8442-14e63c50d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B115B4-A2C1-4C13-98F5-877B859B9254}">
  <ds:schemaRefs>
    <ds:schemaRef ds:uri="http://schemas.microsoft.com/office/2006/metadata/properties"/>
    <ds:schemaRef ds:uri="http://schemas.microsoft.com/office/infopath/2007/PartnerControls"/>
    <ds:schemaRef ds:uri="f71e83d2-81d2-4458-99bb-b399958251a6"/>
    <ds:schemaRef ds:uri="44bb1c3a-bde9-4207-8442-14e63c50d665"/>
  </ds:schemaRefs>
</ds:datastoreItem>
</file>

<file path=customXml/itemProps3.xml><?xml version="1.0" encoding="utf-8"?>
<ds:datastoreItem xmlns:ds="http://schemas.openxmlformats.org/officeDocument/2006/customXml" ds:itemID="{CB8E3F99-0174-4DE1-A7F2-4ED1DAFE7E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SBHA_PPT_2021_Final2021</Template>
  <TotalTime>6163</TotalTime>
  <Words>227</Words>
  <Application>Microsoft Office PowerPoint</Application>
  <PresentationFormat>Widescreen</PresentationFormat>
  <Paragraphs>33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Custom Design</vt:lpstr>
      <vt:lpstr>Introduction</vt:lpstr>
      <vt:lpstr>Impact of Grant Funding</vt:lpstr>
      <vt:lpstr>Innovative Practices</vt:lpstr>
      <vt:lpstr>Guidance</vt:lpstr>
      <vt:lpstr>Peer Input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Theresa Bright</dc:creator>
  <cp:lastModifiedBy>Theresa Bright</cp:lastModifiedBy>
  <cp:revision>2</cp:revision>
  <dcterms:created xsi:type="dcterms:W3CDTF">2023-05-05T15:15:57Z</dcterms:created>
  <dcterms:modified xsi:type="dcterms:W3CDTF">2023-05-23T16:56:27Z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0x010100B4D4BD801948DA4FBDF88B7D8DEB0DB6</vt:lpwstr>
  </property>
  <property fmtid="{D5CDD505-2E9C-101B-9397-08002B2CF9AE}" pid="3" name="Order">
    <vt:r8>2160600</vt:r8>
  </property>
</Properties>
</file>